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64" r:id="rId4"/>
    <p:sldId id="279" r:id="rId5"/>
    <p:sldId id="276" r:id="rId6"/>
    <p:sldId id="277" r:id="rId7"/>
    <p:sldId id="267" r:id="rId8"/>
    <p:sldId id="271" r:id="rId9"/>
    <p:sldId id="280" r:id="rId10"/>
    <p:sldId id="26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856BA5"/>
    <a:srgbClr val="6E55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29" autoAdjust="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660FFB-ED28-483A-823A-D7B69E220387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116228F-F83A-4CAF-A4F4-028FB5FD2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BD71D8-6164-448A-A2C1-C334072F66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ADA5-E680-457C-A8FC-70C183CB8764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6D85E-B56B-4511-8FE8-5AFBFE4CA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B0C70-BF11-4544-BAF3-8D73B86047D5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D638-4628-4E1F-AE6D-6573B0FE1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C095-C15A-4CEF-A7FD-1DBE03FD797D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28AD5-DCAB-4EC2-8E9B-284E027DB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B8AA-2154-43BB-AA4B-C60D3600D2B1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1838-4BFF-4512-AF07-712FB82DD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A026C-A650-4DB7-8311-0571D3EC038F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ABF84-9667-4DD4-A774-E28CE6AC8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2970A-5DDF-47DB-8DCC-41E423AD4A50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71EF-2ED5-4316-A333-B1BA3B1F6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7200-0E09-49B4-9A0F-143463BB00F8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9B7E-3341-447E-8D91-9215E0118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0F7A-AB1C-4EF6-B2D5-FEBD0A38613A}" type="datetimeFigureOut">
              <a:rPr lang="ru-RU"/>
              <a:pPr>
                <a:defRPr/>
              </a:pPr>
              <a:t>12.02.2022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94656-E585-4002-A6CE-E71D4DA8EF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66800" y="1752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9200" y="1752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1066800" y="3886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D6188-4DA1-410A-91B2-CCAC8CA2581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C79D-FD04-4259-B61D-9F0AB26D785D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49E8-20C0-48F8-A89A-29F14EA84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A2127-70E4-4EF2-B316-59BDEB32095C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1A5DE-ECA2-4EC3-B207-44C6DCEC2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70FA-F6B2-4C73-8C2D-D3C6A71C7B17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24A1-6C83-48FA-9310-7E86B8BBC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FB89C-4E50-4B3C-B5BD-CF6276DCDB00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E0688-C6CC-4BFA-B200-CCE5CB40A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6414-6540-44E5-8ECC-C6CA327B649B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7A5D0-EBA4-43BE-99A1-930B1166E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1688-56EB-40A6-BC4A-1D200CB8D8BA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926D-90C0-42EC-944E-1D302A758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A23A-6F29-4E40-9E47-C9F9DEF00657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67D8-545C-4D57-A64F-933097920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0FE8D-776E-4714-90C7-56E9703D598C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9C157-8499-49AA-BEDE-7AD80A63B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2FC4EE-2F2D-4C98-987C-AE1B84AD049A}" type="datetimeFigureOut">
              <a:rPr lang="ru-RU"/>
              <a:pPr>
                <a:defRPr/>
              </a:pPr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BFB068-5FA7-4C2E-A79F-BAFD1F77B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4" r:id="rId16"/>
    <p:sldLayoutId id="2147483685" r:id="rId17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nanichy.by/wp-content/uploads/2018/01/REKOMENDATSII-po-vedeniyu-shkolnoy-dokumentatsii.do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650" y="765175"/>
            <a:ext cx="7704138" cy="2879725"/>
          </a:xfrm>
          <a:prstGeom prst="rect">
            <a:avLst/>
          </a:prstGeom>
        </p:spPr>
        <p:txBody>
          <a:bodyPr anchor="ctr"/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+mn-lt"/>
                <a:cs typeface="+mn-cs"/>
              </a:rPr>
              <a:t>Рекомендации по ведению документации педагогом, выполняющим функции </a:t>
            </a:r>
            <a:br>
              <a:rPr lang="ru-RU" sz="3600" b="1" dirty="0">
                <a:latin typeface="+mn-lt"/>
                <a:cs typeface="+mn-cs"/>
              </a:rPr>
            </a:br>
            <a:r>
              <a:rPr lang="ru-RU" sz="3600" b="1" dirty="0">
                <a:latin typeface="+mn-lt"/>
                <a:cs typeface="+mn-cs"/>
              </a:rPr>
              <a:t>классного руководителя</a:t>
            </a:r>
            <a:endParaRPr lang="ru-RU" sz="3600" b="1" dirty="0">
              <a:latin typeface="+mn-lt"/>
              <a:cs typeface="+mn-cs"/>
              <a:hlinkClick r:id="rId2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6000" dirty="0">
              <a:latin typeface="+mn-lt"/>
              <a:ea typeface="+mj-ea"/>
              <a:cs typeface="+mj-cs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2786063" y="5214938"/>
            <a:ext cx="4572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ru-RU" altLang="en-US" sz="1600">
                <a:latin typeface="Times New Roman" pitchFamily="18" charset="0"/>
              </a:rPr>
              <a:t>Подготовила:</a:t>
            </a:r>
          </a:p>
          <a:p>
            <a:r>
              <a:rPr kumimoji="1" lang="ru-RU" altLang="en-US" sz="1600">
                <a:latin typeface="Times New Roman" pitchFamily="18" charset="0"/>
              </a:rPr>
              <a:t>руководитель МО классных руководителей </a:t>
            </a:r>
          </a:p>
          <a:p>
            <a:r>
              <a:rPr kumimoji="1" lang="ru-RU" altLang="en-US" sz="1600">
                <a:latin typeface="Times New Roman" pitchFamily="18" charset="0"/>
              </a:rPr>
              <a:t>ГУО «Козелужская средняя школа»</a:t>
            </a:r>
          </a:p>
          <a:p>
            <a:r>
              <a:rPr kumimoji="1" lang="ru-RU" altLang="en-US" sz="1600">
                <a:latin typeface="Times New Roman" pitchFamily="18" charset="0"/>
              </a:rPr>
              <a:t>Курганкина Снежана Игоревна</a:t>
            </a:r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9750" y="549275"/>
            <a:ext cx="8064500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684213" y="1628775"/>
            <a:ext cx="7775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i="1">
              <a:latin typeface="Times New Roman" pitchFamily="18" charset="0"/>
            </a:endParaRPr>
          </a:p>
          <a:p>
            <a:endParaRPr lang="ru-RU" sz="2400" i="1">
              <a:latin typeface="Times New Roman" pitchFamily="18" charset="0"/>
            </a:endParaRPr>
          </a:p>
        </p:txBody>
      </p:sp>
      <p:sp>
        <p:nvSpPr>
          <p:cNvPr id="14340" name="Прямоугольник 1"/>
          <p:cNvSpPr>
            <a:spLocks noChangeArrowheads="1"/>
          </p:cNvSpPr>
          <p:nvPr/>
        </p:nvSpPr>
        <p:spPr bwMode="auto">
          <a:xfrm>
            <a:off x="708025" y="1731963"/>
            <a:ext cx="61737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1.Министерство образования Республики Беларусь</a:t>
            </a:r>
          </a:p>
          <a:p>
            <a:r>
              <a:rPr lang="en-US" i="1">
                <a:solidFill>
                  <a:srgbClr val="C00000"/>
                </a:solidFill>
                <a:latin typeface="Times New Roman" pitchFamily="18" charset="0"/>
              </a:rPr>
              <a:t>edu.gov.by</a:t>
            </a:r>
            <a:endParaRPr lang="ru-RU" i="1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2. Национальный институт образования</a:t>
            </a:r>
          </a:p>
          <a:p>
            <a:r>
              <a:rPr lang="en-US" i="1">
                <a:solidFill>
                  <a:srgbClr val="C00000"/>
                </a:solidFill>
                <a:latin typeface="Times New Roman" pitchFamily="18" charset="0"/>
              </a:rPr>
              <a:t>adu.by</a:t>
            </a:r>
            <a:endParaRPr lang="ru-RU" i="1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3. Гомельский областной институт развития образования</a:t>
            </a:r>
          </a:p>
          <a:p>
            <a:r>
              <a:rPr lang="en-US" i="1">
                <a:solidFill>
                  <a:srgbClr val="C00000"/>
                </a:solidFill>
                <a:latin typeface="Times New Roman" pitchFamily="18" charset="0"/>
              </a:rPr>
              <a:t>iro.gomel.by</a:t>
            </a:r>
            <a:endParaRPr lang="ru-RU" i="1">
              <a:solidFill>
                <a:srgbClr val="C00000"/>
              </a:solidFill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+mn-lt"/>
              </a:rPr>
              <a:t>Нормативные документы, регламентирующие организацию работы классного руководителя </a:t>
            </a:r>
            <a:endParaRPr lang="ru-RU" sz="36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3188" y="5143500"/>
            <a:ext cx="4786312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иные законодательные акты Республики Беларусь.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8875" y="2071688"/>
            <a:ext cx="5500688" cy="615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Кодекс Республики Беларусь об образовании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75" y="2786063"/>
            <a:ext cx="5500688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Концепция непрерывного воспитания детей и учащейся молодежи в Республике Беларусь</a:t>
            </a: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313" y="3500438"/>
            <a:ext cx="5500687" cy="830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постановление Министерства образования Республики Беларусь </a:t>
            </a:r>
            <a:r>
              <a:rPr lang="ru-RU" sz="1600" b="1" dirty="0">
                <a:latin typeface="+mn-lt"/>
                <a:cs typeface="+mn-cs"/>
              </a:rPr>
              <a:t>«Аб </a:t>
            </a:r>
            <a:r>
              <a:rPr lang="ru-RU" sz="1600" b="1" dirty="0" err="1">
                <a:latin typeface="+mn-lt"/>
                <a:cs typeface="+mn-cs"/>
              </a:rPr>
              <a:t>зацвярджэнні</a:t>
            </a:r>
            <a:r>
              <a:rPr lang="ru-RU" sz="1600" b="1" dirty="0">
                <a:latin typeface="+mn-lt"/>
                <a:cs typeface="+mn-cs"/>
              </a:rPr>
              <a:t> </a:t>
            </a:r>
            <a:r>
              <a:rPr lang="ru-RU" sz="1600" b="1" dirty="0" err="1">
                <a:latin typeface="+mn-lt"/>
                <a:cs typeface="+mn-cs"/>
              </a:rPr>
              <a:t>палажэння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аб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установе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агульнай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сярэдняй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адукацыі</a:t>
            </a:r>
            <a:r>
              <a:rPr lang="ru-RU" sz="1600" b="1" dirty="0">
                <a:latin typeface="+mn-lt"/>
                <a:cs typeface="+mn-cs"/>
              </a:rPr>
              <a:t>»</a:t>
            </a: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0313" y="4500563"/>
            <a:ext cx="550068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Устав учреждения образования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6152" name="Прямоугольник 8"/>
          <p:cNvSpPr>
            <a:spLocks noChangeArrowheads="1"/>
          </p:cNvSpPr>
          <p:nvPr/>
        </p:nvSpPr>
        <p:spPr bwMode="auto">
          <a:xfrm>
            <a:off x="2286000" y="5715000"/>
            <a:ext cx="6858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*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 sz="1100">
                <a:latin typeface="Times New Roman" pitchFamily="18" charset="0"/>
              </a:rPr>
              <a:t>Инструктивно-методическое письмо об организации  классного руководства и работы куратора</a:t>
            </a:r>
          </a:p>
          <a:p>
            <a:r>
              <a:rPr lang="ru-RU" sz="1100">
                <a:latin typeface="Times New Roman" pitchFamily="18" charset="0"/>
              </a:rPr>
              <a:t>учебной группы в учреждениях образования (2012г.)</a:t>
            </a:r>
          </a:p>
          <a:p>
            <a:endParaRPr lang="ru-RU">
              <a:latin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000125" y="2071688"/>
            <a:ext cx="977900" cy="48418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071563" y="2857500"/>
            <a:ext cx="977900" cy="4841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143000" y="3714750"/>
            <a:ext cx="977900" cy="4841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143000" y="4500563"/>
            <a:ext cx="977900" cy="48418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571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sz="3100" b="1" dirty="0" smtClean="0">
                <a:latin typeface="+mn-lt"/>
              </a:rPr>
              <a:t>Перечень </a:t>
            </a:r>
            <a:r>
              <a:rPr lang="ru-RU" sz="3100" b="1" dirty="0">
                <a:latin typeface="+mn-lt"/>
              </a:rPr>
              <a:t>документов, обязательных для </a:t>
            </a:r>
            <a:r>
              <a:rPr lang="ru-RU" sz="3100" b="1" dirty="0" smtClean="0">
                <a:latin typeface="+mn-lt"/>
              </a:rPr>
              <a:t>ведения педагогом, выполняющего </a:t>
            </a:r>
            <a:r>
              <a:rPr lang="ru-RU" sz="3100" b="1" dirty="0">
                <a:latin typeface="+mn-lt"/>
              </a:rPr>
              <a:t>функции </a:t>
            </a:r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3100" b="1" dirty="0" smtClean="0">
                <a:latin typeface="+mn-lt"/>
              </a:rPr>
              <a:t>классного </a:t>
            </a:r>
            <a:r>
              <a:rPr lang="ru-RU" sz="3100" b="1" dirty="0">
                <a:latin typeface="+mn-lt"/>
              </a:rPr>
              <a:t>руководителя</a:t>
            </a:r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2071688" y="2286000"/>
            <a:ext cx="5429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Классный журнал</a:t>
            </a:r>
          </a:p>
          <a:p>
            <a:pPr marL="285750" indent="-285750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Планирование работы </a:t>
            </a:r>
            <a:r>
              <a:rPr lang="ru-RU" b="1">
                <a:latin typeface="Times New Roman" pitchFamily="18" charset="0"/>
              </a:rPr>
              <a:t>(на полугодие)</a:t>
            </a:r>
          </a:p>
          <a:p>
            <a:pPr marL="285750" indent="-285750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Анализ работы за предыдущий учебный год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Социально-педагогическая характеристика класса (поддерживается в актуальном состоянии в течение года, корректируется при необходимости)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Личная карточка учащегося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Дневники учащихся</a:t>
            </a:r>
          </a:p>
          <a:p>
            <a:pPr marL="285750" indent="-285750" algn="just">
              <a:buFont typeface="Arial" charset="0"/>
              <a:buChar char="•"/>
            </a:pPr>
            <a:endParaRPr lang="ru-RU">
              <a:latin typeface="Times New Roman" pitchFamily="18" charset="0"/>
            </a:endParaRPr>
          </a:p>
          <a:p>
            <a:pPr marL="285750" indent="-285750" algn="just">
              <a:buFont typeface="Arial" charset="0"/>
              <a:buChar char="•"/>
            </a:pPr>
            <a:endParaRPr lang="ru-RU">
              <a:latin typeface="Times New Roman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*Постановление Министерства образования РБ от 27.12.2017 г. № 164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5"/>
          <p:cNvSpPr>
            <a:spLocks noChangeArrowheads="1"/>
          </p:cNvSpPr>
          <p:nvPr/>
        </p:nvSpPr>
        <p:spPr bwMode="auto">
          <a:xfrm>
            <a:off x="1357313" y="428625"/>
            <a:ext cx="6786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Структура плана социальной, воспитательной и идеологической работе 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(основные направления)</a:t>
            </a:r>
            <a:endParaRPr lang="ru-RU" sz="2400">
              <a:latin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50" y="1643063"/>
          <a:ext cx="7639255" cy="4155720"/>
        </p:xfrm>
        <a:graphic>
          <a:graphicData uri="http://schemas.openxmlformats.org/drawingml/2006/table">
            <a:tbl>
              <a:tblPr/>
              <a:tblGrid>
                <a:gridCol w="803509">
                  <a:extLst>
                    <a:ext uri="{9D8B030D-6E8A-4147-A177-3AD203B41FA5}"/>
                  </a:extLst>
                </a:gridCol>
                <a:gridCol w="880010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  <a:gridCol w="744467">
                  <a:extLst>
                    <a:ext uri="{9D8B030D-6E8A-4147-A177-3AD203B41FA5}"/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Неделя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месяц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Направления воспитательной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работы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17296" marR="17296" marT="17296" marB="1729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539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Идеологическое воспитание. Гражданское и патриотическое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воспи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тание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Духовно-нравственное, поликультурное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воспи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тание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Воспитание культуры безопасной жизнедеятельности и ЗОЖ,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психологической культуры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Правовое воспитание. Воспитание информационной культуры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Семейное и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гендерное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воспитание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Экономическое, трудовое и профессиональное воспитание 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Эстетическое воспитание. Воспитание культуры быта и досуга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Экологическое воспитание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Шестой школьный день,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совместная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работа с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учреждениями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дополни­тельного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образования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3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3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45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 smtClean="0"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dirty="0">
                        <a:latin typeface="Times New Roman"/>
                      </a:endParaRPr>
                    </a:p>
                  </a:txBody>
                  <a:tcPr marL="17296" marR="17296" marT="17294" marB="172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3100" b="1" dirty="0" smtClean="0">
                <a:latin typeface="+mn-lt"/>
              </a:rPr>
              <a:t>1.Учет </a:t>
            </a:r>
            <a:r>
              <a:rPr lang="ru-RU" sz="3100" b="1" dirty="0">
                <a:latin typeface="+mn-lt"/>
              </a:rPr>
              <a:t>организационно-воспитательной работы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4213" y="1600200"/>
          <a:ext cx="7703195" cy="1368780"/>
        </p:xfrm>
        <a:graphic>
          <a:graphicData uri="http://schemas.openxmlformats.org/drawingml/2006/table">
            <a:tbl>
              <a:tblPr/>
              <a:tblGrid>
                <a:gridCol w="1457362">
                  <a:extLst>
                    <a:ext uri="{9D8B030D-6E8A-4147-A177-3AD203B41FA5}"/>
                  </a:extLst>
                </a:gridCol>
                <a:gridCol w="4719074">
                  <a:extLst>
                    <a:ext uri="{9D8B030D-6E8A-4147-A177-3AD203B41FA5}"/>
                  </a:extLst>
                </a:gridCol>
                <a:gridCol w="1526759">
                  <a:extLst>
                    <a:ext uri="{9D8B030D-6E8A-4147-A177-3AD203B41FA5}"/>
                  </a:extLst>
                </a:gridCol>
              </a:tblGrid>
              <a:tr h="690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Дата проведения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Содержание работы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Количество часов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9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8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Times New Roman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Times New Roman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Times New Roman"/>
                      </a:endParaRPr>
                    </a:p>
                  </a:txBody>
                  <a:tcPr marL="29766" marR="29766" marT="29737" marB="29737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latin typeface="+mn-lt"/>
              </a:rPr>
              <a:t>Предлагаемые сокращения для записи </a:t>
            </a:r>
            <a:r>
              <a:rPr lang="ru-RU" sz="3200" b="1" dirty="0" smtClean="0">
                <a:latin typeface="+mn-lt"/>
              </a:rPr>
              <a:t>форм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воспитательных мероприятий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14500" y="1500188"/>
            <a:ext cx="4038600" cy="45259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Ак — акция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Б — беседа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Дек — декада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Дис</a:t>
            </a:r>
            <a:r>
              <a:rPr lang="ru-RU" sz="2200" dirty="0"/>
              <a:t> — диспут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3 — заседание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Иг</a:t>
            </a:r>
            <a:r>
              <a:rPr lang="ru-RU" sz="2200" dirty="0"/>
              <a:t> — игра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К — конкурс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Конф</a:t>
            </a:r>
            <a:r>
              <a:rPr lang="ru-RU" sz="2200" dirty="0"/>
              <a:t> — конференция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КС — круглый стол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КТД — коллективное творческое дело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КЧ — классный час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3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Праз</a:t>
            </a:r>
            <a:r>
              <a:rPr lang="ru-RU" sz="2200" dirty="0"/>
              <a:t> — праздник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Пр</a:t>
            </a:r>
            <a:r>
              <a:rPr lang="ru-RU" sz="2200" dirty="0"/>
              <a:t> — проект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РВ — родительский всеобуч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РК — родительский комитет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PC — родительское собрание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Тр</a:t>
            </a:r>
            <a:r>
              <a:rPr lang="ru-RU" sz="2200" dirty="0"/>
              <a:t> — тренинг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ТШ — ток-шоу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ИЧ — информационный час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Ф — фестиваль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/>
              <a:t>Экск</a:t>
            </a:r>
            <a:r>
              <a:rPr lang="ru-RU" sz="2200" dirty="0"/>
              <a:t> — экскурсия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571500"/>
            <a:ext cx="7604125" cy="52562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Структура написания </a:t>
            </a:r>
            <a:br>
              <a:rPr lang="ru-RU" sz="2400" b="1" dirty="0">
                <a:latin typeface="+mn-lt"/>
              </a:rPr>
            </a:br>
            <a:r>
              <a:rPr lang="ru-RU" sz="2400" b="1" dirty="0" smtClean="0">
                <a:latin typeface="+mn-lt"/>
              </a:rPr>
              <a:t>анализа </a:t>
            </a:r>
            <a:r>
              <a:rPr lang="ru-RU" sz="2400" b="1" dirty="0">
                <a:latin typeface="+mn-lt"/>
              </a:rPr>
              <a:t>воспитательной работы в классе </a:t>
            </a:r>
            <a:br>
              <a:rPr lang="ru-RU" sz="2400" b="1" dirty="0">
                <a:latin typeface="+mn-lt"/>
              </a:rPr>
            </a:br>
            <a:r>
              <a:rPr lang="ru-RU" sz="2400" b="1" dirty="0" smtClean="0">
                <a:latin typeface="+mn-lt"/>
              </a:rPr>
              <a:t>20</a:t>
            </a:r>
            <a:r>
              <a:rPr lang="ru-RU" sz="2400" b="1" dirty="0">
                <a:latin typeface="+mn-lt"/>
              </a:rPr>
              <a:t>__/__ уч. г</a:t>
            </a:r>
            <a:r>
              <a:rPr lang="ru-RU" sz="2400" b="1" dirty="0" smtClean="0">
                <a:latin typeface="+mn-lt"/>
              </a:rPr>
              <a:t>.</a:t>
            </a:r>
            <a:br>
              <a:rPr lang="ru-RU" sz="2400" b="1" dirty="0" smtClean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600" b="1" dirty="0" smtClean="0">
                <a:latin typeface="+mn-lt"/>
              </a:rPr>
              <a:t> Введение</a:t>
            </a:r>
            <a:r>
              <a:rPr lang="ru-RU" sz="1600" b="1" dirty="0">
                <a:latin typeface="+mn-lt"/>
              </a:rPr>
              <a:t>. </a:t>
            </a:r>
            <a:r>
              <a:rPr lang="ru-RU" sz="1600" dirty="0">
                <a:latin typeface="+mn-lt"/>
              </a:rPr>
              <a:t>Обоснование деятельности за отчетный период</a:t>
            </a:r>
            <a:r>
              <a:rPr lang="ru-RU" sz="1600" dirty="0" smtClean="0">
                <a:latin typeface="+mn-lt"/>
              </a:rPr>
              <a:t>: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•</a:t>
            </a:r>
            <a:r>
              <a:rPr lang="ru-RU" sz="1600" dirty="0">
                <a:latin typeface="+mn-lt"/>
              </a:rPr>
              <a:t>цель и задачи, стоявшие в отчетном периоде;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• проблемы, над которыми работал классный руководитель;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•приоритетные направления и пути, выбранные для решения этих проблем</a:t>
            </a:r>
            <a:r>
              <a:rPr lang="ru-RU" sz="1600" dirty="0" smtClean="0">
                <a:latin typeface="+mn-lt"/>
              </a:rPr>
              <a:t>. </a:t>
            </a: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r>
              <a:rPr lang="ru-RU" sz="1600" b="1" dirty="0">
                <a:latin typeface="+mn-lt"/>
              </a:rPr>
              <a:t>Основная часть</a:t>
            </a:r>
            <a:r>
              <a:rPr lang="ru-RU" sz="1600" dirty="0">
                <a:latin typeface="+mn-lt"/>
              </a:rPr>
              <a:t>. Участие в реализации общешкольных задач и деятельность по реализации задач и проблем, стоявших перед классным коллективом: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•тематические мероприятия по реализации задач (формы, цель, тематическая направленность и практическая значимость);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•проблемные ситуации, выявленные в ходе работы  по решению задач, пути их разрешения;</a:t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•выводы о качестве работы на основании психолого-педагогических исследований</a:t>
            </a:r>
            <a:r>
              <a:rPr lang="ru-RU" sz="1600" dirty="0" smtClean="0">
                <a:latin typeface="+mn-lt"/>
              </a:rPr>
              <a:t>. </a:t>
            </a: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r>
              <a:rPr lang="ru-RU" sz="1600" b="1" dirty="0">
                <a:latin typeface="+mn-lt"/>
              </a:rPr>
              <a:t>Заключение. </a:t>
            </a:r>
            <a:r>
              <a:rPr lang="ru-RU" sz="1600" dirty="0">
                <a:latin typeface="+mn-lt"/>
              </a:rPr>
              <a:t>Обобщение выявленных проблем за отчетный период, определение приоритетных направлений и путей их разрешения, постановка общей цели и конкретных задач деятельности на следующий период</a:t>
            </a:r>
            <a:r>
              <a:rPr lang="ru-RU" sz="1600" dirty="0" smtClean="0">
                <a:latin typeface="+mn-lt"/>
              </a:rPr>
              <a:t>.</a:t>
            </a:r>
            <a:br>
              <a:rPr lang="ru-RU" sz="1600" dirty="0" smtClean="0">
                <a:latin typeface="+mn-lt"/>
              </a:rPr>
            </a:b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* Методические рекомендации                          </a:t>
            </a:r>
            <a:br>
              <a:rPr lang="ru-RU" sz="1600" dirty="0">
                <a:latin typeface="+mn-lt"/>
              </a:rPr>
            </a:br>
            <a:r>
              <a:rPr lang="ru-RU" sz="1300" dirty="0" smtClean="0">
                <a:latin typeface="+mn-lt"/>
              </a:rPr>
              <a:t>«</a:t>
            </a:r>
            <a:r>
              <a:rPr lang="ru-RU" sz="1300" dirty="0">
                <a:latin typeface="+mn-lt"/>
              </a:rPr>
              <a:t>ПЛАНИРОВАНИЕ  ВОСПИТАТЕЛЬНОЙ РАБОТЫ В КЛАССЕ И ЕЕ УЧЕТ»</a:t>
            </a:r>
            <a:br>
              <a:rPr lang="ru-RU" sz="1300" dirty="0">
                <a:latin typeface="+mn-lt"/>
              </a:rPr>
            </a:br>
            <a:endParaRPr lang="ru-RU" sz="13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333375"/>
            <a:ext cx="7777163" cy="59753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b="1" dirty="0">
                <a:latin typeface="+mn-lt"/>
              </a:rPr>
              <a:t>Социально-педагогическая характеристика класса (поддерживается в актуальном состоянии в течение года, корректируется при необходимости) </a:t>
            </a:r>
            <a:r>
              <a:rPr lang="ru-RU" sz="1200" b="1" dirty="0">
                <a:latin typeface="+mn-lt"/>
              </a:rPr>
              <a:t>примечание: заполняется на начало и конец учебного года, для вновь назначенных классных руководителей заполняется на конец первой четверти) </a:t>
            </a: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>
                <a:latin typeface="+mn-lt"/>
              </a:rPr>
              <a:t/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>*</a:t>
            </a:r>
            <a:r>
              <a:rPr lang="ru-RU" sz="1200" b="1" dirty="0">
                <a:latin typeface="+mn-lt"/>
              </a:rPr>
              <a:t>Методические рекомендации                          </a:t>
            </a:r>
            <a:br>
              <a:rPr lang="ru-RU" sz="1200" b="1" dirty="0">
                <a:latin typeface="+mn-lt"/>
              </a:rPr>
            </a:br>
            <a:r>
              <a:rPr lang="ru-RU" sz="1200" b="1" dirty="0">
                <a:latin typeface="+mn-lt"/>
              </a:rPr>
              <a:t>«ПЛАНИРОВАНИЕ  ВОСПИТАТЕЛЬНОЙ РАБОТЫ В КЛАССЕ И ЕЕ УЧЕТ»</a:t>
            </a:r>
            <a:br>
              <a:rPr lang="ru-RU" sz="1200" b="1" dirty="0">
                <a:latin typeface="+mn-lt"/>
              </a:rPr>
            </a:b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600" b="1" dirty="0">
                <a:latin typeface="+mn-lt"/>
              </a:rPr>
              <a:t/>
            </a:r>
            <a:br>
              <a:rPr lang="ru-RU" sz="1600" b="1" dirty="0">
                <a:latin typeface="+mn-lt"/>
              </a:rPr>
            </a:br>
            <a:endParaRPr lang="ru-RU" sz="1600" b="1" dirty="0"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703638" y="2927350"/>
            <a:ext cx="1727200" cy="1512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432425" y="1495425"/>
            <a:ext cx="1871663" cy="1439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 2.Содержание и характер учебной деятельности</a:t>
            </a:r>
          </a:p>
        </p:txBody>
      </p:sp>
      <p:sp>
        <p:nvSpPr>
          <p:cNvPr id="7" name="Овал 6"/>
          <p:cNvSpPr/>
          <p:nvPr/>
        </p:nvSpPr>
        <p:spPr>
          <a:xfrm>
            <a:off x="6048375" y="3068638"/>
            <a:ext cx="1944688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3. Жизнь класса вне учебных занятий</a:t>
            </a:r>
          </a:p>
        </p:txBody>
      </p:sp>
      <p:sp>
        <p:nvSpPr>
          <p:cNvPr id="8" name="Овал 7"/>
          <p:cNvSpPr/>
          <p:nvPr/>
        </p:nvSpPr>
        <p:spPr>
          <a:xfrm>
            <a:off x="4592638" y="4376738"/>
            <a:ext cx="2232025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4.Руководство классным коллективом и его организацией</a:t>
            </a:r>
          </a:p>
        </p:txBody>
      </p:sp>
      <p:sp>
        <p:nvSpPr>
          <p:cNvPr id="9" name="Овал 8"/>
          <p:cNvSpPr/>
          <p:nvPr/>
        </p:nvSpPr>
        <p:spPr>
          <a:xfrm>
            <a:off x="2206625" y="4229100"/>
            <a:ext cx="1800225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5.Взаимоот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ношения внутри коллектива</a:t>
            </a:r>
          </a:p>
        </p:txBody>
      </p:sp>
      <p:sp>
        <p:nvSpPr>
          <p:cNvPr id="10" name="Овал 9"/>
          <p:cNvSpPr/>
          <p:nvPr/>
        </p:nvSpPr>
        <p:spPr>
          <a:xfrm>
            <a:off x="1042988" y="2708275"/>
            <a:ext cx="18732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6.Общие выводы</a:t>
            </a:r>
          </a:p>
        </p:txBody>
      </p:sp>
      <p:sp>
        <p:nvSpPr>
          <p:cNvPr id="11" name="Овал 10"/>
          <p:cNvSpPr/>
          <p:nvPr/>
        </p:nvSpPr>
        <p:spPr>
          <a:xfrm>
            <a:off x="2663825" y="1285875"/>
            <a:ext cx="1979613" cy="1643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527425" y="2384425"/>
            <a:ext cx="1008063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968081" y="2151857"/>
            <a:ext cx="12239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7" idx="2"/>
          </p:cNvCxnSpPr>
          <p:nvPr/>
        </p:nvCxnSpPr>
        <p:spPr>
          <a:xfrm flipV="1">
            <a:off x="5111750" y="3752850"/>
            <a:ext cx="936625" cy="3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843213" y="3500438"/>
            <a:ext cx="792162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7"/>
          </p:cNvCxnSpPr>
          <p:nvPr/>
        </p:nvCxnSpPr>
        <p:spPr>
          <a:xfrm flipV="1">
            <a:off x="3743325" y="3797300"/>
            <a:ext cx="263525" cy="631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4788694" y="4509294"/>
            <a:ext cx="647700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508625" y="5084763"/>
            <a:ext cx="698500" cy="554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571736" y="1643050"/>
            <a:ext cx="207170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200" spc="50" dirty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Общие сведения 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spc="50" dirty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о классном коллективе. 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spc="50" dirty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История его 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spc="50" dirty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формирования</a:t>
            </a:r>
            <a:endParaRPr lang="ru-RU" sz="120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latin typeface="+mn-lt"/>
              <a:cs typeface="+mn-cs"/>
            </a:endParaRPr>
          </a:p>
        </p:txBody>
      </p:sp>
      <p:sp>
        <p:nvSpPr>
          <p:cNvPr id="12306" name="Прямоугольник 19"/>
          <p:cNvSpPr>
            <a:spLocks noChangeArrowheads="1"/>
          </p:cNvSpPr>
          <p:nvPr/>
        </p:nvSpPr>
        <p:spPr bwMode="auto">
          <a:xfrm>
            <a:off x="3786188" y="3143250"/>
            <a:ext cx="15811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latin typeface="Times New Roman" pitchFamily="18" charset="0"/>
              </a:rPr>
              <a:t>Социально-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педагогическая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 характеристика </a:t>
            </a:r>
          </a:p>
          <a:p>
            <a:pPr algn="ctr"/>
            <a:r>
              <a:rPr lang="ru-RU" sz="1400" b="1">
                <a:latin typeface="Times New Roman" pitchFamily="18" charset="0"/>
              </a:rPr>
              <a:t>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2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Личная карточка учащегося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14375" y="857250"/>
            <a:ext cx="7858125" cy="5715000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err="1" smtClean="0"/>
              <a:t>ФИО__________________________________________Дата</a:t>
            </a:r>
            <a:r>
              <a:rPr lang="ru-RU" sz="4600" b="1" dirty="0" smtClean="0"/>
              <a:t>  </a:t>
            </a:r>
            <a:r>
              <a:rPr lang="ru-RU" sz="4600" b="1" dirty="0" err="1" smtClean="0"/>
              <a:t>рождения______________________</a:t>
            </a: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Домашний </a:t>
            </a:r>
            <a:r>
              <a:rPr lang="ru-RU" sz="4600" b="1" dirty="0" err="1" smtClean="0"/>
              <a:t>адрес___________________________________________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Место </a:t>
            </a:r>
            <a:r>
              <a:rPr lang="ru-RU" sz="4600" b="1" dirty="0" err="1" smtClean="0"/>
              <a:t>прописки____________________________________________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Телефон _______________________________________________________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Дополнительные сведения (ребенок инвалид, находится под опекой, сведения о здоровье)__________________</a:t>
            </a:r>
            <a:endParaRPr lang="ru-RU" sz="46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u="sng" dirty="0" smtClean="0"/>
              <a:t>Сведения о родителях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                                         Отец                                                                    Мать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ФИО _______________________________                               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Дата  </a:t>
            </a:r>
            <a:r>
              <a:rPr lang="ru-RU" sz="4600" b="1" dirty="0" err="1" smtClean="0"/>
              <a:t>рождения______________________</a:t>
            </a:r>
            <a:r>
              <a:rPr lang="ru-RU" sz="4600" b="1" dirty="0" smtClean="0"/>
              <a:t>                               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 Образование ________________________                              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Место </a:t>
            </a:r>
            <a:r>
              <a:rPr lang="ru-RU" sz="4600" b="1" dirty="0" err="1" smtClean="0"/>
              <a:t>работы________________________</a:t>
            </a:r>
            <a:r>
              <a:rPr lang="ru-RU" sz="4600" b="1" dirty="0" smtClean="0"/>
              <a:t>                              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Должность __________________________                              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Телефон(рабочий)____________________                              _______________________________</a:t>
            </a:r>
            <a:endParaRPr lang="ru-RU" sz="46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u="sng" dirty="0" smtClean="0"/>
              <a:t>Семья  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Состав </a:t>
            </a:r>
            <a:r>
              <a:rPr lang="ru-RU" sz="4600" b="1" dirty="0" err="1" smtClean="0"/>
              <a:t>семьи_</a:t>
            </a:r>
            <a:r>
              <a:rPr lang="ru-RU" sz="4600" b="1" dirty="0" smtClean="0"/>
              <a:t>(полная/неполная)_____________________________________________________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Гражданство 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Материальное положение(малообеспеченная, средний достаток, высокий)_________________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Семья получает на ребенка детское пособие, алименты, пенсию)_________________________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Количество </a:t>
            </a:r>
            <a:r>
              <a:rPr lang="ru-RU" sz="4600" b="1" dirty="0" err="1" smtClean="0"/>
              <a:t>детей____________</a:t>
            </a: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Жилищные условия (удовлетворительные, неудовлетворительные)______________________________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В чьём владении находится жильё(частное, государственное, состоящее на балансе)________________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Количество жилых </a:t>
            </a:r>
            <a:r>
              <a:rPr lang="ru-RU" sz="4600" b="1" dirty="0" err="1" smtClean="0"/>
              <a:t>комнат_____________________________________________</a:t>
            </a:r>
            <a:endParaRPr lang="ru-RU" sz="4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Рабочее место ребенка(отдельная комната, делит комнату с другими детьми, уголок в общей комнате, не имеет отдельного уголка)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Санитарное состояние жилья условия (удовлетворительное, неудовлетворительное)__________________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600" b="1" dirty="0" smtClean="0"/>
              <a:t>Подпись </a:t>
            </a:r>
            <a:r>
              <a:rPr lang="ru-RU" sz="4600" b="1" dirty="0" err="1" smtClean="0"/>
              <a:t>родителей_______________________________</a:t>
            </a:r>
            <a:endParaRPr lang="ru-RU" sz="4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88" y="4357688"/>
          <a:ext cx="6215062" cy="669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2"/>
                <a:gridCol w="2071702"/>
                <a:gridCol w="2071702"/>
              </a:tblGrid>
              <a:tr h="20723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ФИО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Дата рождения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Место учебы, работы</a:t>
                      </a:r>
                      <a:endParaRPr lang="ru-RU" sz="1000" b="1" dirty="0"/>
                    </a:p>
                  </a:txBody>
                  <a:tcPr/>
                </a:tc>
              </a:tr>
              <a:tr h="18213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182137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532</Words>
  <Application>Microsoft Office PowerPoint</Application>
  <PresentationFormat>Экран (4:3)</PresentationFormat>
  <Paragraphs>133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Нормативные документы, регламентирующие организацию работы классного руководителя </vt:lpstr>
      <vt:lpstr> Перечень документов, обязательных для ведения педагогом, выполняющего функции  классного руководителя</vt:lpstr>
      <vt:lpstr>Слайд 4</vt:lpstr>
      <vt:lpstr> 1.Учет организационно-воспитательной работы </vt:lpstr>
      <vt:lpstr>Предлагаемые сокращения для записи форм воспитательных мероприятий </vt:lpstr>
      <vt:lpstr>Структура написания  анализа воспитательной работы в классе  20__/__ уч. г.    Введение. Обоснование деятельности за отчетный период: •цель и задачи, стоявшие в отчетном периоде; • проблемы, над которыми работал классный руководитель; •приоритетные направления и пути, выбранные для решения этих проблем.  Основная часть. Участие в реализации общешкольных задач и деятельность по реализации задач и проблем, стоявших перед классным коллективом: •тематические мероприятия по реализации задач (формы, цель, тематическая направленность и практическая значимость); •проблемные ситуации, выявленные в ходе работы  по решению задач, пути их разрешения; •выводы о качестве работы на основании психолого-педагогических исследований.  Заключение. Обобщение выявленных проблем за отчетный период, определение приоритетных направлений и путей их разрешения, постановка общей цели и конкретных задач деятельности на следующий период.  * Методические рекомендации                           «ПЛАНИРОВАНИЕ  ВОСПИТАТЕЛЬНОЙ РАБОТЫ В КЛАССЕ И ЕЕ УЧЕТ» </vt:lpstr>
      <vt:lpstr>Социально-педагогическая характеристика класса (поддерживается в актуальном состоянии в течение года, корректируется при необходимости) примечание: заполняется на начало и конец учебного года, для вновь назначенных классных руководителей заполняется на конец первой четверти)                           *Методические рекомендации                           «ПЛАНИРОВАНИЕ  ВОСПИТАТЕЛЬНОЙ РАБОТЫ В КЛАССЕ И ЕЕ УЧЕТ»   </vt:lpstr>
      <vt:lpstr>Личная карточка учащегося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программы по воспитательной работе</dc:title>
  <dc:creator>Елена</dc:creator>
  <cp:lastModifiedBy>Мария</cp:lastModifiedBy>
  <cp:revision>55</cp:revision>
  <dcterms:created xsi:type="dcterms:W3CDTF">2013-07-29T17:42:42Z</dcterms:created>
  <dcterms:modified xsi:type="dcterms:W3CDTF">2022-02-12T17:16:00Z</dcterms:modified>
</cp:coreProperties>
</file>